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4" r:id="rId3"/>
    <p:sldId id="260" r:id="rId4"/>
    <p:sldId id="257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CCFF99"/>
    <a:srgbClr val="69696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F298A-8ED1-4BBC-9DC6-372ADED2BB0F}" type="datetimeFigureOut">
              <a:rPr lang="pt-PT" smtClean="0"/>
              <a:pPr/>
              <a:t>02/04/2014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DE21-ECDA-4DE8-8238-CEDB1444E49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F298A-8ED1-4BBC-9DC6-372ADED2BB0F}" type="datetimeFigureOut">
              <a:rPr lang="pt-PT" smtClean="0"/>
              <a:pPr/>
              <a:t>02/04/2014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DE21-ECDA-4DE8-8238-CEDB1444E49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F298A-8ED1-4BBC-9DC6-372ADED2BB0F}" type="datetimeFigureOut">
              <a:rPr lang="pt-PT" smtClean="0"/>
              <a:pPr/>
              <a:t>02/04/2014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DE21-ECDA-4DE8-8238-CEDB1444E49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F298A-8ED1-4BBC-9DC6-372ADED2BB0F}" type="datetimeFigureOut">
              <a:rPr lang="pt-PT" smtClean="0"/>
              <a:pPr/>
              <a:t>02/04/2014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DE21-ECDA-4DE8-8238-CEDB1444E49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F298A-8ED1-4BBC-9DC6-372ADED2BB0F}" type="datetimeFigureOut">
              <a:rPr lang="pt-PT" smtClean="0"/>
              <a:pPr/>
              <a:t>02/04/2014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DE21-ECDA-4DE8-8238-CEDB1444E49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F298A-8ED1-4BBC-9DC6-372ADED2BB0F}" type="datetimeFigureOut">
              <a:rPr lang="pt-PT" smtClean="0"/>
              <a:pPr/>
              <a:t>02/04/2014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DE21-ECDA-4DE8-8238-CEDB1444E49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F298A-8ED1-4BBC-9DC6-372ADED2BB0F}" type="datetimeFigureOut">
              <a:rPr lang="pt-PT" smtClean="0"/>
              <a:pPr/>
              <a:t>02/04/2014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DE21-ECDA-4DE8-8238-CEDB1444E49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F298A-8ED1-4BBC-9DC6-372ADED2BB0F}" type="datetimeFigureOut">
              <a:rPr lang="pt-PT" smtClean="0"/>
              <a:pPr/>
              <a:t>02/04/2014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DE21-ECDA-4DE8-8238-CEDB1444E49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F298A-8ED1-4BBC-9DC6-372ADED2BB0F}" type="datetimeFigureOut">
              <a:rPr lang="pt-PT" smtClean="0"/>
              <a:pPr/>
              <a:t>02/04/2014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DE21-ECDA-4DE8-8238-CEDB1444E49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F298A-8ED1-4BBC-9DC6-372ADED2BB0F}" type="datetimeFigureOut">
              <a:rPr lang="pt-PT" smtClean="0"/>
              <a:pPr/>
              <a:t>02/04/2014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DE21-ECDA-4DE8-8238-CEDB1444E49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F298A-8ED1-4BBC-9DC6-372ADED2BB0F}" type="datetimeFigureOut">
              <a:rPr lang="pt-PT" smtClean="0"/>
              <a:pPr/>
              <a:t>02/04/2014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DE21-ECDA-4DE8-8238-CEDB1444E49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F298A-8ED1-4BBC-9DC6-372ADED2BB0F}" type="datetimeFigureOut">
              <a:rPr lang="pt-PT" smtClean="0"/>
              <a:pPr/>
              <a:t>02/04/2014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BDE21-ECDA-4DE8-8238-CEDB1444E49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5.jpeg"/><Relationship Id="rId5" Type="http://schemas.openxmlformats.org/officeDocument/2006/relationships/image" Target="../media/image3.png"/><Relationship Id="rId10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3.png"/><Relationship Id="rId7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5.jpe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ângulo 10"/>
          <p:cNvSpPr/>
          <p:nvPr/>
        </p:nvSpPr>
        <p:spPr>
          <a:xfrm>
            <a:off x="0" y="2000240"/>
            <a:ext cx="9144000" cy="2643206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ctângulo 11"/>
          <p:cNvSpPr/>
          <p:nvPr/>
        </p:nvSpPr>
        <p:spPr>
          <a:xfrm rot="16200000">
            <a:off x="1071564" y="2643182"/>
            <a:ext cx="6858000" cy="1571633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Rectângulo arredondado 9"/>
          <p:cNvSpPr/>
          <p:nvPr/>
        </p:nvSpPr>
        <p:spPr>
          <a:xfrm>
            <a:off x="-571536" y="-357214"/>
            <a:ext cx="4357686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286380" y="-357214"/>
            <a:ext cx="4286280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" name="Rectângulo arredondado 2"/>
          <p:cNvSpPr/>
          <p:nvPr/>
        </p:nvSpPr>
        <p:spPr>
          <a:xfrm>
            <a:off x="-285784" y="-357214"/>
            <a:ext cx="3786214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dirty="0" smtClean="0"/>
              <a:t>	</a:t>
            </a:r>
            <a:r>
              <a:rPr lang="pt-PT" sz="2800" b="1" dirty="0" smtClean="0">
                <a:solidFill>
                  <a:schemeClr val="tx1"/>
                </a:solidFill>
                <a:latin typeface="Agency FB" pitchFamily="34" charset="0"/>
                <a:cs typeface="Aharoni" pitchFamily="2" charset="-79"/>
              </a:rPr>
              <a:t>OPERAÇÕES:</a:t>
            </a:r>
          </a:p>
          <a:p>
            <a:r>
              <a:rPr lang="pt-PT" sz="2800" b="1" dirty="0">
                <a:solidFill>
                  <a:schemeClr val="tx1"/>
                </a:solidFill>
                <a:latin typeface="Agency FB" pitchFamily="34" charset="0"/>
                <a:cs typeface="Aharoni" pitchFamily="2" charset="-79"/>
              </a:rPr>
              <a:t>	</a:t>
            </a:r>
            <a:r>
              <a:rPr lang="pt-PT" sz="2800" b="1" dirty="0" smtClean="0">
                <a:solidFill>
                  <a:schemeClr val="tx1"/>
                </a:solidFill>
                <a:latin typeface="Agency FB" pitchFamily="34" charset="0"/>
                <a:cs typeface="Aharoni" pitchFamily="2" charset="-79"/>
              </a:rPr>
              <a:t>UMA QUESTÃO </a:t>
            </a:r>
          </a:p>
          <a:p>
            <a:r>
              <a:rPr lang="pt-PT" sz="2800" b="1" dirty="0">
                <a:solidFill>
                  <a:schemeClr val="tx1"/>
                </a:solidFill>
                <a:latin typeface="Agency FB" pitchFamily="34" charset="0"/>
                <a:cs typeface="Aharoni" pitchFamily="2" charset="-79"/>
              </a:rPr>
              <a:t>	</a:t>
            </a:r>
            <a:r>
              <a:rPr lang="pt-PT" sz="2800" b="1" dirty="0" smtClean="0">
                <a:solidFill>
                  <a:schemeClr val="tx1"/>
                </a:solidFill>
                <a:latin typeface="Agency FB" pitchFamily="34" charset="0"/>
                <a:cs typeface="Aharoni" pitchFamily="2" charset="-79"/>
              </a:rPr>
              <a:t>DE PRIORIDADES</a:t>
            </a:r>
            <a:endParaRPr lang="pt-PT" sz="2400" b="1" dirty="0">
              <a:solidFill>
                <a:schemeClr val="tx1"/>
              </a:solidFill>
              <a:latin typeface="Agency FB" pitchFamily="34" charset="0"/>
              <a:cs typeface="Aharoni" pitchFamily="2" charset="-79"/>
            </a:endParaRPr>
          </a:p>
        </p:txBody>
      </p:sp>
      <p:sp>
        <p:nvSpPr>
          <p:cNvPr id="5" name="Rectângulo arredondado 4"/>
          <p:cNvSpPr/>
          <p:nvPr/>
        </p:nvSpPr>
        <p:spPr>
          <a:xfrm>
            <a:off x="5581688" y="-428652"/>
            <a:ext cx="3919534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Rectângulo arredondado 5"/>
          <p:cNvSpPr/>
          <p:nvPr/>
        </p:nvSpPr>
        <p:spPr>
          <a:xfrm>
            <a:off x="5286380" y="4143380"/>
            <a:ext cx="3571868" cy="2357430"/>
          </a:xfrm>
          <a:prstGeom prst="roundRect">
            <a:avLst>
              <a:gd name="adj" fmla="val 89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ctângulo arredondado 6"/>
          <p:cNvSpPr/>
          <p:nvPr/>
        </p:nvSpPr>
        <p:spPr>
          <a:xfrm>
            <a:off x="5286380" y="4143380"/>
            <a:ext cx="4214842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arredondado 7"/>
          <p:cNvSpPr/>
          <p:nvPr/>
        </p:nvSpPr>
        <p:spPr>
          <a:xfrm>
            <a:off x="5572132" y="4429132"/>
            <a:ext cx="4000528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chemeClr val="tx1"/>
                </a:solidFill>
              </a:rPr>
              <a:t>MARIA DUARTE</a:t>
            </a:r>
          </a:p>
          <a:p>
            <a:pPr algn="ctr"/>
            <a:r>
              <a:rPr lang="pt-PT" dirty="0" smtClean="0">
                <a:solidFill>
                  <a:schemeClr val="tx1"/>
                </a:solidFill>
              </a:rPr>
              <a:t>2014</a:t>
            </a:r>
          </a:p>
          <a:p>
            <a:pPr algn="ctr"/>
            <a:endParaRPr lang="pt-PT" dirty="0" smtClean="0">
              <a:solidFill>
                <a:schemeClr val="tx1"/>
              </a:solidFill>
            </a:endParaRPr>
          </a:p>
          <a:p>
            <a:pPr algn="ctr"/>
            <a:endParaRPr lang="pt-PT" dirty="0" smtClean="0">
              <a:solidFill>
                <a:schemeClr val="tx1"/>
              </a:solidFill>
            </a:endParaRPr>
          </a:p>
          <a:p>
            <a:pPr algn="ctr"/>
            <a:endParaRPr lang="pt-PT" dirty="0" smtClean="0">
              <a:solidFill>
                <a:schemeClr val="tx1"/>
              </a:solidFill>
            </a:endParaRPr>
          </a:p>
          <a:p>
            <a:pPr algn="ctr"/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3" name="Rectângulo arredondado 12"/>
          <p:cNvSpPr/>
          <p:nvPr/>
        </p:nvSpPr>
        <p:spPr>
          <a:xfrm>
            <a:off x="-357222" y="4143380"/>
            <a:ext cx="4214842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" name="Rectângulo arredondado 3"/>
          <p:cNvSpPr/>
          <p:nvPr/>
        </p:nvSpPr>
        <p:spPr>
          <a:xfrm>
            <a:off x="-357222" y="4429132"/>
            <a:ext cx="3929090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5" name="Conexão recta 14"/>
          <p:cNvCxnSpPr>
            <a:endCxn id="12" idx="0"/>
          </p:cNvCxnSpPr>
          <p:nvPr/>
        </p:nvCxnSpPr>
        <p:spPr>
          <a:xfrm flipV="1">
            <a:off x="0" y="3428999"/>
            <a:ext cx="3714748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 flipV="1">
            <a:off x="5429252" y="3428999"/>
            <a:ext cx="3714748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xão recta 17"/>
          <p:cNvCxnSpPr/>
          <p:nvPr/>
        </p:nvCxnSpPr>
        <p:spPr>
          <a:xfrm rot="5400000" flipH="1" flipV="1">
            <a:off x="3178971" y="1321591"/>
            <a:ext cx="2643182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xão recta 19"/>
          <p:cNvCxnSpPr/>
          <p:nvPr/>
        </p:nvCxnSpPr>
        <p:spPr>
          <a:xfrm rot="5400000" flipH="1" flipV="1">
            <a:off x="3250410" y="5536408"/>
            <a:ext cx="2643182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23" name="Imagem 22" descr="SimpleGreenCarTopVie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>
            <a:off x="7925203" y="2786058"/>
            <a:ext cx="1218797" cy="604828"/>
          </a:xfrm>
          <a:prstGeom prst="rect">
            <a:avLst/>
          </a:prstGeom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22" name="Imagem 21" descr="car2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8175502">
            <a:off x="3499726" y="-727"/>
            <a:ext cx="1032252" cy="1032252"/>
          </a:xfrm>
          <a:prstGeom prst="rect">
            <a:avLst/>
          </a:prstGeom>
        </p:spPr>
      </p:pic>
      <p:pic>
        <p:nvPicPr>
          <p:cNvPr id="21" name="Imagem 20" descr="SimpleOrangeCarTopView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500438"/>
            <a:ext cx="1285884" cy="637584"/>
          </a:xfrm>
          <a:prstGeom prst="rect">
            <a:avLst/>
          </a:prstGeom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24" name="Imagem 23" descr="passenger-car-outlined-top-side-view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5191"/>
          <a:stretch>
            <a:fillRect/>
          </a:stretch>
        </p:blipFill>
        <p:spPr>
          <a:xfrm rot="5400000">
            <a:off x="4415185" y="4443071"/>
            <a:ext cx="1196350" cy="596968"/>
          </a:xfrm>
          <a:prstGeom prst="rect">
            <a:avLst/>
          </a:prstGeom>
        </p:spPr>
      </p:pic>
      <p:pic>
        <p:nvPicPr>
          <p:cNvPr id="38" name="Imagem 37" descr="car5.jpg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>
            <a:off x="4296454" y="6187193"/>
            <a:ext cx="1375005" cy="681037"/>
          </a:xfrm>
          <a:prstGeom prst="rect">
            <a:avLst/>
          </a:prstGeom>
        </p:spPr>
      </p:pic>
      <p:pic>
        <p:nvPicPr>
          <p:cNvPr id="27" name="Imagem 26" descr="maria_boneco2.png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43768" y="5419463"/>
            <a:ext cx="1871317" cy="14385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88714E-6 L -0.00226 0.2671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3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85846E-6 L -0.00104 -0.2444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73636E-6 L 0.00225 -0.2652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ângulo 10"/>
          <p:cNvSpPr/>
          <p:nvPr/>
        </p:nvSpPr>
        <p:spPr>
          <a:xfrm>
            <a:off x="0" y="2000240"/>
            <a:ext cx="9144000" cy="2643206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ctângulo 11"/>
          <p:cNvSpPr/>
          <p:nvPr/>
        </p:nvSpPr>
        <p:spPr>
          <a:xfrm rot="16200000">
            <a:off x="1071564" y="2643182"/>
            <a:ext cx="6858000" cy="1571633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Rectângulo arredondado 9"/>
          <p:cNvSpPr/>
          <p:nvPr/>
        </p:nvSpPr>
        <p:spPr>
          <a:xfrm>
            <a:off x="-571536" y="-357214"/>
            <a:ext cx="4357686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286380" y="-357214"/>
            <a:ext cx="4286280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" name="Rectângulo arredondado 2"/>
          <p:cNvSpPr/>
          <p:nvPr/>
        </p:nvSpPr>
        <p:spPr>
          <a:xfrm>
            <a:off x="-285784" y="-357214"/>
            <a:ext cx="3786214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dirty="0" smtClean="0"/>
              <a:t>	</a:t>
            </a:r>
            <a:r>
              <a:rPr lang="pt-PT" dirty="0" smtClean="0">
                <a:solidFill>
                  <a:schemeClr val="tx1"/>
                </a:solidFill>
              </a:rPr>
              <a:t>Respeitando a ordem das 	operações,</a:t>
            </a:r>
          </a:p>
          <a:p>
            <a:r>
              <a:rPr lang="pt-PT" dirty="0" smtClean="0">
                <a:solidFill>
                  <a:schemeClr val="tx1"/>
                </a:solidFill>
              </a:rPr>
              <a:t>	indica a ordem de 	passagem das viaturas no 	cruzamento.</a:t>
            </a:r>
          </a:p>
          <a:p>
            <a:r>
              <a:rPr lang="pt-PT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5" name="Rectângulo arredondado 4"/>
          <p:cNvSpPr/>
          <p:nvPr/>
        </p:nvSpPr>
        <p:spPr>
          <a:xfrm>
            <a:off x="5581688" y="-428652"/>
            <a:ext cx="3919534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chemeClr val="tx1"/>
                </a:solidFill>
              </a:rPr>
              <a:t>Coloca os sinais </a:t>
            </a:r>
          </a:p>
          <a:p>
            <a:pPr algn="ctr"/>
            <a:r>
              <a:rPr lang="pt-PT" dirty="0" smtClean="0">
                <a:solidFill>
                  <a:schemeClr val="tx1"/>
                </a:solidFill>
              </a:rPr>
              <a:t>de Stop necessários </a:t>
            </a:r>
          </a:p>
          <a:p>
            <a:pPr algn="ctr"/>
            <a:r>
              <a:rPr lang="pt-PT" dirty="0" smtClean="0">
                <a:solidFill>
                  <a:schemeClr val="tx1"/>
                </a:solidFill>
              </a:rPr>
              <a:t>para provocar a</a:t>
            </a:r>
          </a:p>
          <a:p>
            <a:pPr algn="ctr"/>
            <a:r>
              <a:rPr lang="pt-PT" dirty="0" smtClean="0">
                <a:solidFill>
                  <a:schemeClr val="tx1"/>
                </a:solidFill>
              </a:rPr>
              <a:t> ordem </a:t>
            </a:r>
            <a:r>
              <a:rPr lang="pt-PT" dirty="0" err="1" smtClean="0">
                <a:solidFill>
                  <a:schemeClr val="tx1"/>
                </a:solidFill>
              </a:rPr>
              <a:t>correta</a:t>
            </a:r>
            <a:r>
              <a:rPr lang="pt-PT" dirty="0" smtClean="0">
                <a:solidFill>
                  <a:schemeClr val="tx1"/>
                </a:solidFill>
              </a:rPr>
              <a:t>.</a:t>
            </a:r>
            <a:endParaRPr lang="pt-PT" dirty="0"/>
          </a:p>
        </p:txBody>
      </p:sp>
      <p:sp>
        <p:nvSpPr>
          <p:cNvPr id="6" name="Rectângulo arredondado 5"/>
          <p:cNvSpPr/>
          <p:nvPr/>
        </p:nvSpPr>
        <p:spPr>
          <a:xfrm>
            <a:off x="5286380" y="4143380"/>
            <a:ext cx="3571868" cy="2357430"/>
          </a:xfrm>
          <a:prstGeom prst="roundRect">
            <a:avLst>
              <a:gd name="adj" fmla="val 89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ctângulo arredondado 6"/>
          <p:cNvSpPr/>
          <p:nvPr/>
        </p:nvSpPr>
        <p:spPr>
          <a:xfrm>
            <a:off x="5286380" y="4143380"/>
            <a:ext cx="4214842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arredondado 7"/>
          <p:cNvSpPr/>
          <p:nvPr/>
        </p:nvSpPr>
        <p:spPr>
          <a:xfrm>
            <a:off x="5572132" y="4429132"/>
            <a:ext cx="4000528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Rectângulo arredondado 12"/>
          <p:cNvSpPr/>
          <p:nvPr/>
        </p:nvSpPr>
        <p:spPr>
          <a:xfrm>
            <a:off x="-357222" y="4143380"/>
            <a:ext cx="4214842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" name="Rectângulo arredondado 3"/>
          <p:cNvSpPr/>
          <p:nvPr/>
        </p:nvSpPr>
        <p:spPr>
          <a:xfrm>
            <a:off x="-357222" y="4429132"/>
            <a:ext cx="3929090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5" name="Conexão recta 14"/>
          <p:cNvCxnSpPr>
            <a:endCxn id="12" idx="0"/>
          </p:cNvCxnSpPr>
          <p:nvPr/>
        </p:nvCxnSpPr>
        <p:spPr>
          <a:xfrm flipV="1">
            <a:off x="0" y="3428999"/>
            <a:ext cx="3714748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 flipV="1">
            <a:off x="5429252" y="3428999"/>
            <a:ext cx="3714748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xão recta 17"/>
          <p:cNvCxnSpPr/>
          <p:nvPr/>
        </p:nvCxnSpPr>
        <p:spPr>
          <a:xfrm rot="5400000" flipH="1" flipV="1">
            <a:off x="3178971" y="1321591"/>
            <a:ext cx="2643182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xão recta 19"/>
          <p:cNvCxnSpPr/>
          <p:nvPr/>
        </p:nvCxnSpPr>
        <p:spPr>
          <a:xfrm rot="5400000" flipH="1" flipV="1">
            <a:off x="3250410" y="5536408"/>
            <a:ext cx="2643182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23" name="Imagem 22" descr="SimpleGreenCarTopVie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>
            <a:off x="7925203" y="2786058"/>
            <a:ext cx="1218797" cy="604828"/>
          </a:xfrm>
          <a:prstGeom prst="rect">
            <a:avLst/>
          </a:prstGeom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22" name="Imagem 21" descr="car2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8175502">
            <a:off x="3499726" y="-727"/>
            <a:ext cx="1032252" cy="1032252"/>
          </a:xfrm>
          <a:prstGeom prst="rect">
            <a:avLst/>
          </a:prstGeom>
        </p:spPr>
      </p:pic>
      <p:pic>
        <p:nvPicPr>
          <p:cNvPr id="21" name="Imagem 20" descr="SimpleOrangeCarTopView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500438"/>
            <a:ext cx="1285884" cy="637584"/>
          </a:xfrm>
          <a:prstGeom prst="rect">
            <a:avLst/>
          </a:prstGeom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24" name="Imagem 23" descr="passenger-car-outlined-top-side-view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5191"/>
          <a:stretch>
            <a:fillRect/>
          </a:stretch>
        </p:blipFill>
        <p:spPr>
          <a:xfrm rot="5400000">
            <a:off x="4343747" y="5961341"/>
            <a:ext cx="1196350" cy="5969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88714E-6 L -0.00226 0.2671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3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85846E-6 L -0.00104 -0.2444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95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7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15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3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6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7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ângulo 10"/>
          <p:cNvSpPr/>
          <p:nvPr/>
        </p:nvSpPr>
        <p:spPr>
          <a:xfrm>
            <a:off x="0" y="2000240"/>
            <a:ext cx="9144000" cy="2643206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ctângulo 11"/>
          <p:cNvSpPr/>
          <p:nvPr/>
        </p:nvSpPr>
        <p:spPr>
          <a:xfrm rot="16200000">
            <a:off x="1071564" y="2643182"/>
            <a:ext cx="6858000" cy="1571633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Rectângulo arredondado 9"/>
          <p:cNvSpPr/>
          <p:nvPr/>
        </p:nvSpPr>
        <p:spPr>
          <a:xfrm>
            <a:off x="-571536" y="-357214"/>
            <a:ext cx="4357686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286380" y="-357214"/>
            <a:ext cx="4286280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" name="Rectângulo arredondado 2"/>
          <p:cNvSpPr/>
          <p:nvPr/>
        </p:nvSpPr>
        <p:spPr>
          <a:xfrm>
            <a:off x="-285784" y="-357214"/>
            <a:ext cx="3786214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Rectângulo arredondado 4"/>
          <p:cNvSpPr/>
          <p:nvPr/>
        </p:nvSpPr>
        <p:spPr>
          <a:xfrm>
            <a:off x="5581688" y="-428652"/>
            <a:ext cx="3919534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chemeClr val="tx1"/>
                </a:solidFill>
              </a:rPr>
              <a:t>Quem passa primeiro?</a:t>
            </a:r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6" name="Rectângulo arredondado 5"/>
          <p:cNvSpPr/>
          <p:nvPr/>
        </p:nvSpPr>
        <p:spPr>
          <a:xfrm>
            <a:off x="5286380" y="4143380"/>
            <a:ext cx="3571868" cy="2357430"/>
          </a:xfrm>
          <a:prstGeom prst="roundRect">
            <a:avLst>
              <a:gd name="adj" fmla="val 89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ctângulo arredondado 6"/>
          <p:cNvSpPr/>
          <p:nvPr/>
        </p:nvSpPr>
        <p:spPr>
          <a:xfrm>
            <a:off x="5286380" y="4143380"/>
            <a:ext cx="4214842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arredondado 7"/>
          <p:cNvSpPr/>
          <p:nvPr/>
        </p:nvSpPr>
        <p:spPr>
          <a:xfrm>
            <a:off x="5572132" y="4429132"/>
            <a:ext cx="4000528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Rectângulo arredondado 12"/>
          <p:cNvSpPr/>
          <p:nvPr/>
        </p:nvSpPr>
        <p:spPr>
          <a:xfrm>
            <a:off x="-357222" y="4143380"/>
            <a:ext cx="4214842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" name="Rectângulo arredondado 3"/>
          <p:cNvSpPr/>
          <p:nvPr/>
        </p:nvSpPr>
        <p:spPr>
          <a:xfrm>
            <a:off x="-357222" y="4429132"/>
            <a:ext cx="3929090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5" name="Conexão recta 14"/>
          <p:cNvCxnSpPr>
            <a:endCxn id="12" idx="0"/>
          </p:cNvCxnSpPr>
          <p:nvPr/>
        </p:nvCxnSpPr>
        <p:spPr>
          <a:xfrm flipV="1">
            <a:off x="0" y="3428999"/>
            <a:ext cx="3714748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 flipV="1">
            <a:off x="5429252" y="3428999"/>
            <a:ext cx="3714748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xão recta 17"/>
          <p:cNvCxnSpPr/>
          <p:nvPr/>
        </p:nvCxnSpPr>
        <p:spPr>
          <a:xfrm rot="5400000" flipH="1" flipV="1">
            <a:off x="3178971" y="1321591"/>
            <a:ext cx="2643182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xão recta 19"/>
          <p:cNvCxnSpPr/>
          <p:nvPr/>
        </p:nvCxnSpPr>
        <p:spPr>
          <a:xfrm rot="5400000" flipH="1" flipV="1">
            <a:off x="3250410" y="5536408"/>
            <a:ext cx="2643182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grpSp>
        <p:nvGrpSpPr>
          <p:cNvPr id="2" name="Grupo 49"/>
          <p:cNvGrpSpPr/>
          <p:nvPr/>
        </p:nvGrpSpPr>
        <p:grpSpPr>
          <a:xfrm>
            <a:off x="5286380" y="2143116"/>
            <a:ext cx="1218797" cy="1247770"/>
            <a:chOff x="5286380" y="2143116"/>
            <a:chExt cx="1218797" cy="1247770"/>
          </a:xfrm>
        </p:grpSpPr>
        <p:pic>
          <p:nvPicPr>
            <p:cNvPr id="23" name="Imagem 22" descr="SimpleGreenCarTopView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10800000">
              <a:off x="5286380" y="2786058"/>
              <a:ext cx="1218797" cy="604828"/>
            </a:xfrm>
            <a:prstGeom prst="rect">
              <a:avLst/>
            </a:prstGeom>
          </p:spPr>
        </p:pic>
        <p:sp>
          <p:nvSpPr>
            <p:cNvPr id="35" name="Chamada rectangular arredondada 34"/>
            <p:cNvSpPr/>
            <p:nvPr/>
          </p:nvSpPr>
          <p:spPr>
            <a:xfrm>
              <a:off x="5929322" y="2143116"/>
              <a:ext cx="571504" cy="714380"/>
            </a:xfrm>
            <a:prstGeom prst="wedgeRoundRectCallout">
              <a:avLst>
                <a:gd name="adj1" fmla="val -37496"/>
                <a:gd name="adj2" fmla="val 89577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dirty="0" smtClean="0">
                  <a:solidFill>
                    <a:schemeClr val="tx1"/>
                  </a:solidFill>
                </a:rPr>
                <a:t>8</a:t>
              </a:r>
              <a:endParaRPr lang="pt-PT" sz="2000" dirty="0">
                <a:solidFill>
                  <a:schemeClr val="tx1"/>
                </a:solidFill>
              </a:endParaRPr>
            </a:p>
          </p:txBody>
        </p:sp>
      </p:grp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grpSp>
        <p:nvGrpSpPr>
          <p:cNvPr id="14" name="Grupo 48"/>
          <p:cNvGrpSpPr/>
          <p:nvPr/>
        </p:nvGrpSpPr>
        <p:grpSpPr>
          <a:xfrm>
            <a:off x="3111823" y="1357298"/>
            <a:ext cx="1531615" cy="1170225"/>
            <a:chOff x="3000364" y="1357298"/>
            <a:chExt cx="1531615" cy="1170225"/>
          </a:xfrm>
        </p:grpSpPr>
        <p:pic>
          <p:nvPicPr>
            <p:cNvPr id="22" name="Imagem 21" descr="car2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8175502">
              <a:off x="3499727" y="1495271"/>
              <a:ext cx="1032252" cy="1032252"/>
            </a:xfrm>
            <a:prstGeom prst="rect">
              <a:avLst/>
            </a:prstGeom>
          </p:spPr>
        </p:pic>
        <p:sp>
          <p:nvSpPr>
            <p:cNvPr id="34" name="Chamada rectangular arredondada 33"/>
            <p:cNvSpPr/>
            <p:nvPr/>
          </p:nvSpPr>
          <p:spPr>
            <a:xfrm rot="16200000">
              <a:off x="2964645" y="1393017"/>
              <a:ext cx="785818" cy="714380"/>
            </a:xfrm>
            <a:prstGeom prst="wedgeRoundRectCallout">
              <a:avLst>
                <a:gd name="adj1" fmla="val -37496"/>
                <a:gd name="adj2" fmla="val 89577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dirty="0" smtClean="0"/>
                <a:t>X </a:t>
              </a:r>
              <a:endParaRPr lang="pt-PT" dirty="0"/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86116" y="1500174"/>
              <a:ext cx="123825" cy="571500"/>
            </a:xfrm>
            <a:prstGeom prst="rect">
              <a:avLst/>
            </a:prstGeom>
            <a:noFill/>
          </p:spPr>
        </p:pic>
      </p:grpSp>
      <p:grpSp>
        <p:nvGrpSpPr>
          <p:cNvPr id="16" name="Grupo 47"/>
          <p:cNvGrpSpPr/>
          <p:nvPr/>
        </p:nvGrpSpPr>
        <p:grpSpPr>
          <a:xfrm>
            <a:off x="2428860" y="2857496"/>
            <a:ext cx="1285884" cy="1280526"/>
            <a:chOff x="2428860" y="2857496"/>
            <a:chExt cx="1285884" cy="1280526"/>
          </a:xfrm>
        </p:grpSpPr>
        <p:pic>
          <p:nvPicPr>
            <p:cNvPr id="21" name="Imagem 20" descr="SimpleOrangeCarTopView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28860" y="3500438"/>
              <a:ext cx="1285884" cy="637584"/>
            </a:xfrm>
            <a:prstGeom prst="rect">
              <a:avLst/>
            </a:prstGeom>
          </p:spPr>
        </p:pic>
        <p:sp>
          <p:nvSpPr>
            <p:cNvPr id="28" name="Chamada rectangular arredondada 27"/>
            <p:cNvSpPr/>
            <p:nvPr/>
          </p:nvSpPr>
          <p:spPr>
            <a:xfrm>
              <a:off x="2786050" y="2857496"/>
              <a:ext cx="571504" cy="714380"/>
            </a:xfrm>
            <a:prstGeom prst="wedgeRoundRectCallout">
              <a:avLst>
                <a:gd name="adj1" fmla="val -37496"/>
                <a:gd name="adj2" fmla="val 89577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dirty="0" smtClean="0"/>
                <a:t>X </a:t>
              </a:r>
              <a:endParaRPr lang="pt-PT" dirty="0"/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2857488" y="3071810"/>
              <a:ext cx="50003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 Math" pitchFamily="18" charset="0"/>
                  <a:ea typeface="Calibri" pitchFamily="34" charset="0"/>
                  <a:cs typeface="Times New Roman" pitchFamily="18" charset="0"/>
                </a:rPr>
                <a:t>0,3</a:t>
              </a:r>
              <a:endParaRPr kumimoji="0" lang="pt-P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grpSp>
        <p:nvGrpSpPr>
          <p:cNvPr id="19" name="Grupo 50"/>
          <p:cNvGrpSpPr/>
          <p:nvPr/>
        </p:nvGrpSpPr>
        <p:grpSpPr>
          <a:xfrm>
            <a:off x="4643438" y="4572008"/>
            <a:ext cx="1214446" cy="1285884"/>
            <a:chOff x="4643438" y="4429132"/>
            <a:chExt cx="1214446" cy="1285884"/>
          </a:xfrm>
        </p:grpSpPr>
        <p:pic>
          <p:nvPicPr>
            <p:cNvPr id="24" name="Imagem 23" descr="passenger-car-outlined-top-side-view.jpg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45191"/>
            <a:stretch>
              <a:fillRect/>
            </a:stretch>
          </p:blipFill>
          <p:spPr>
            <a:xfrm rot="5400000">
              <a:off x="4343747" y="4728823"/>
              <a:ext cx="1196350" cy="596968"/>
            </a:xfrm>
            <a:prstGeom prst="rect">
              <a:avLst/>
            </a:prstGeom>
          </p:spPr>
        </p:pic>
        <p:sp>
          <p:nvSpPr>
            <p:cNvPr id="36" name="Chamada rectangular arredondada 35"/>
            <p:cNvSpPr/>
            <p:nvPr/>
          </p:nvSpPr>
          <p:spPr>
            <a:xfrm rot="5400000">
              <a:off x="5214942" y="5072074"/>
              <a:ext cx="714380" cy="571504"/>
            </a:xfrm>
            <a:prstGeom prst="wedgeRoundRectCallout">
              <a:avLst>
                <a:gd name="adj1" fmla="val -37496"/>
                <a:gd name="adj2" fmla="val 89577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dirty="0" smtClean="0"/>
                <a:t>X </a:t>
              </a:r>
              <a:endParaRPr lang="pt-PT" dirty="0"/>
            </a:p>
          </p:txBody>
        </p:sp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500694" y="5072074"/>
              <a:ext cx="123825" cy="571500"/>
            </a:xfrm>
            <a:prstGeom prst="rect">
              <a:avLst/>
            </a:prstGeom>
            <a:noFill/>
          </p:spPr>
        </p:pic>
      </p:grpSp>
      <p:pic>
        <p:nvPicPr>
          <p:cNvPr id="52" name="Imagem 51" descr="stop2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6200000">
            <a:off x="5286380" y="2103910"/>
            <a:ext cx="571504" cy="571504"/>
          </a:xfrm>
          <a:prstGeom prst="rect">
            <a:avLst/>
          </a:prstGeom>
        </p:spPr>
      </p:pic>
      <p:pic>
        <p:nvPicPr>
          <p:cNvPr id="53" name="Imagem 52" descr="stop2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5400000">
            <a:off x="3104034" y="4214818"/>
            <a:ext cx="571504" cy="571504"/>
          </a:xfrm>
          <a:prstGeom prst="rect">
            <a:avLst/>
          </a:prstGeom>
        </p:spPr>
      </p:pic>
      <p:pic>
        <p:nvPicPr>
          <p:cNvPr id="41" name="Picture 16"/>
          <p:cNvPicPr>
            <a:picLocks noChangeAspect="1" noChangeArrowheads="1"/>
          </p:cNvPicPr>
          <p:nvPr/>
        </p:nvPicPr>
        <p:blipFill>
          <a:blip r:embed="rId9"/>
          <a:srcRect l="31296" t="56640" r="56625" b="34570"/>
          <a:stretch>
            <a:fillRect/>
          </a:stretch>
        </p:blipFill>
        <p:spPr bwMode="auto">
          <a:xfrm>
            <a:off x="571471" y="285728"/>
            <a:ext cx="2270141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10"/>
          <a:srcRect l="30747" t="57617" r="57174" b="33594"/>
          <a:stretch>
            <a:fillRect/>
          </a:stretch>
        </p:blipFill>
        <p:spPr bwMode="auto">
          <a:xfrm>
            <a:off x="-2270141" y="1357298"/>
            <a:ext cx="2270141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3" name="Imagem 42" descr="car5.jpg"/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>
            <a:off x="4296454" y="6204876"/>
            <a:ext cx="1375005" cy="6810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028E-8 L 0.00521 0.6258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31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22849E-6 L -0.0033 -0.6588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33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73636E-6 L 0.00225 -0.2652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3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31214E-6 L 0.2934 0.0034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ângulo 10"/>
          <p:cNvSpPr/>
          <p:nvPr/>
        </p:nvSpPr>
        <p:spPr>
          <a:xfrm>
            <a:off x="0" y="2000240"/>
            <a:ext cx="9144000" cy="2643206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ctângulo 11"/>
          <p:cNvSpPr/>
          <p:nvPr/>
        </p:nvSpPr>
        <p:spPr>
          <a:xfrm rot="16200000">
            <a:off x="1071564" y="2643182"/>
            <a:ext cx="6858000" cy="1571633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Rectângulo arredondado 9"/>
          <p:cNvSpPr/>
          <p:nvPr/>
        </p:nvSpPr>
        <p:spPr>
          <a:xfrm>
            <a:off x="-571536" y="-357214"/>
            <a:ext cx="4357686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286380" y="-357214"/>
            <a:ext cx="4286280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" name="Rectângulo arredondado 2"/>
          <p:cNvSpPr/>
          <p:nvPr/>
        </p:nvSpPr>
        <p:spPr>
          <a:xfrm>
            <a:off x="-285784" y="-357214"/>
            <a:ext cx="3786214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Rectângulo arredondado 4"/>
          <p:cNvSpPr/>
          <p:nvPr/>
        </p:nvSpPr>
        <p:spPr>
          <a:xfrm>
            <a:off x="5581688" y="-428652"/>
            <a:ext cx="3919534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chemeClr val="tx1"/>
                </a:solidFill>
              </a:rPr>
              <a:t>Quem passa de seguida?</a:t>
            </a:r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6" name="Rectângulo arredondado 5"/>
          <p:cNvSpPr/>
          <p:nvPr/>
        </p:nvSpPr>
        <p:spPr>
          <a:xfrm>
            <a:off x="5286380" y="4143380"/>
            <a:ext cx="3571868" cy="2357430"/>
          </a:xfrm>
          <a:prstGeom prst="roundRect">
            <a:avLst>
              <a:gd name="adj" fmla="val 89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ctângulo arredondado 6"/>
          <p:cNvSpPr/>
          <p:nvPr/>
        </p:nvSpPr>
        <p:spPr>
          <a:xfrm>
            <a:off x="5286380" y="4143380"/>
            <a:ext cx="4214842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arredondado 7"/>
          <p:cNvSpPr/>
          <p:nvPr/>
        </p:nvSpPr>
        <p:spPr>
          <a:xfrm>
            <a:off x="5572132" y="4429132"/>
            <a:ext cx="4000528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Rectângulo arredondado 12"/>
          <p:cNvSpPr/>
          <p:nvPr/>
        </p:nvSpPr>
        <p:spPr>
          <a:xfrm>
            <a:off x="-357222" y="4143380"/>
            <a:ext cx="4214842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" name="Rectângulo arredondado 3"/>
          <p:cNvSpPr/>
          <p:nvPr/>
        </p:nvSpPr>
        <p:spPr>
          <a:xfrm>
            <a:off x="-357222" y="4429132"/>
            <a:ext cx="3929090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5" name="Conexão recta 14"/>
          <p:cNvCxnSpPr>
            <a:endCxn id="12" idx="0"/>
          </p:cNvCxnSpPr>
          <p:nvPr/>
        </p:nvCxnSpPr>
        <p:spPr>
          <a:xfrm flipV="1">
            <a:off x="0" y="3428999"/>
            <a:ext cx="3714748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 flipV="1">
            <a:off x="5429252" y="3428999"/>
            <a:ext cx="3714748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xão recta 17"/>
          <p:cNvCxnSpPr/>
          <p:nvPr/>
        </p:nvCxnSpPr>
        <p:spPr>
          <a:xfrm rot="5400000" flipH="1" flipV="1">
            <a:off x="3178971" y="1321591"/>
            <a:ext cx="2643182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xão recta 19"/>
          <p:cNvCxnSpPr/>
          <p:nvPr/>
        </p:nvCxnSpPr>
        <p:spPr>
          <a:xfrm rot="5400000" flipH="1" flipV="1">
            <a:off x="3250410" y="5536408"/>
            <a:ext cx="2643182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grpSp>
        <p:nvGrpSpPr>
          <p:cNvPr id="50" name="Grupo 49"/>
          <p:cNvGrpSpPr/>
          <p:nvPr/>
        </p:nvGrpSpPr>
        <p:grpSpPr>
          <a:xfrm>
            <a:off x="5286380" y="2143116"/>
            <a:ext cx="1218797" cy="1247770"/>
            <a:chOff x="5286380" y="2143116"/>
            <a:chExt cx="1218797" cy="1247770"/>
          </a:xfrm>
        </p:grpSpPr>
        <p:pic>
          <p:nvPicPr>
            <p:cNvPr id="23" name="Imagem 22" descr="SimpleGreenCarTopView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10800000">
              <a:off x="5286380" y="2786058"/>
              <a:ext cx="1218797" cy="604828"/>
            </a:xfrm>
            <a:prstGeom prst="rect">
              <a:avLst/>
            </a:prstGeom>
          </p:spPr>
        </p:pic>
        <p:sp>
          <p:nvSpPr>
            <p:cNvPr id="35" name="Chamada rectangular arredondada 34"/>
            <p:cNvSpPr/>
            <p:nvPr/>
          </p:nvSpPr>
          <p:spPr>
            <a:xfrm>
              <a:off x="5929322" y="2143116"/>
              <a:ext cx="571504" cy="714380"/>
            </a:xfrm>
            <a:prstGeom prst="wedgeRoundRectCallout">
              <a:avLst>
                <a:gd name="adj1" fmla="val -37496"/>
                <a:gd name="adj2" fmla="val 89577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dirty="0" smtClean="0">
                  <a:solidFill>
                    <a:schemeClr val="tx1"/>
                  </a:solidFill>
                </a:rPr>
                <a:t>8</a:t>
              </a:r>
              <a:endParaRPr lang="pt-PT" sz="2000" dirty="0">
                <a:solidFill>
                  <a:schemeClr val="tx1"/>
                </a:solidFill>
              </a:endParaRPr>
            </a:p>
          </p:txBody>
        </p:sp>
      </p:grp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grpSp>
        <p:nvGrpSpPr>
          <p:cNvPr id="48" name="Grupo 47"/>
          <p:cNvGrpSpPr/>
          <p:nvPr/>
        </p:nvGrpSpPr>
        <p:grpSpPr>
          <a:xfrm>
            <a:off x="2428860" y="2857496"/>
            <a:ext cx="1285884" cy="1280526"/>
            <a:chOff x="2428860" y="2857496"/>
            <a:chExt cx="1285884" cy="1280526"/>
          </a:xfrm>
        </p:grpSpPr>
        <p:pic>
          <p:nvPicPr>
            <p:cNvPr id="21" name="Imagem 20" descr="SimpleOrangeCarTopVie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28860" y="3500438"/>
              <a:ext cx="1285884" cy="637584"/>
            </a:xfrm>
            <a:prstGeom prst="rect">
              <a:avLst/>
            </a:prstGeom>
          </p:spPr>
        </p:pic>
        <p:sp>
          <p:nvSpPr>
            <p:cNvPr id="28" name="Chamada rectangular arredondada 27"/>
            <p:cNvSpPr/>
            <p:nvPr/>
          </p:nvSpPr>
          <p:spPr>
            <a:xfrm>
              <a:off x="2786050" y="2857496"/>
              <a:ext cx="571504" cy="714380"/>
            </a:xfrm>
            <a:prstGeom prst="wedgeRoundRectCallout">
              <a:avLst>
                <a:gd name="adj1" fmla="val -37496"/>
                <a:gd name="adj2" fmla="val 89577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dirty="0" smtClean="0"/>
                <a:t>X </a:t>
              </a:r>
              <a:endParaRPr lang="pt-PT" dirty="0"/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2857488" y="3071810"/>
              <a:ext cx="50003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 Math" pitchFamily="18" charset="0"/>
                  <a:ea typeface="Calibri" pitchFamily="34" charset="0"/>
                  <a:cs typeface="Times New Roman" pitchFamily="18" charset="0"/>
                </a:rPr>
                <a:t>0,3</a:t>
              </a:r>
              <a:endParaRPr kumimoji="0" lang="pt-P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52" name="Imagem 51" descr="stop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5286380" y="2103910"/>
            <a:ext cx="571504" cy="571504"/>
          </a:xfrm>
          <a:prstGeom prst="rect">
            <a:avLst/>
          </a:prstGeom>
        </p:spPr>
      </p:pic>
      <p:pic>
        <p:nvPicPr>
          <p:cNvPr id="53" name="Imagem 52" descr="stop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5400000">
            <a:off x="3104034" y="4214818"/>
            <a:ext cx="571504" cy="571504"/>
          </a:xfrm>
          <a:prstGeom prst="rect">
            <a:avLst/>
          </a:prstGeom>
        </p:spPr>
      </p:pic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5"/>
          <a:srcRect l="30747" t="57617" r="57174" b="33594"/>
          <a:stretch>
            <a:fillRect/>
          </a:stretch>
        </p:blipFill>
        <p:spPr bwMode="auto">
          <a:xfrm>
            <a:off x="428596" y="714356"/>
            <a:ext cx="2270141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grpSp>
        <p:nvGrpSpPr>
          <p:cNvPr id="66" name="Grupo 65"/>
          <p:cNvGrpSpPr/>
          <p:nvPr/>
        </p:nvGrpSpPr>
        <p:grpSpPr>
          <a:xfrm>
            <a:off x="4643438" y="4214818"/>
            <a:ext cx="1143008" cy="1375005"/>
            <a:chOff x="4643438" y="4214818"/>
            <a:chExt cx="1143008" cy="1375005"/>
          </a:xfrm>
        </p:grpSpPr>
        <p:pic>
          <p:nvPicPr>
            <p:cNvPr id="59" name="Imagem 58" descr="car5.jpg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16200000">
              <a:off x="4296454" y="4561802"/>
              <a:ext cx="1375005" cy="681037"/>
            </a:xfrm>
            <a:prstGeom prst="rect">
              <a:avLst/>
            </a:prstGeom>
          </p:spPr>
        </p:pic>
        <p:sp>
          <p:nvSpPr>
            <p:cNvPr id="63" name="Chamada rectangular arredondada 62"/>
            <p:cNvSpPr/>
            <p:nvPr/>
          </p:nvSpPr>
          <p:spPr>
            <a:xfrm rot="5400000">
              <a:off x="5143504" y="4500570"/>
              <a:ext cx="785818" cy="500066"/>
            </a:xfrm>
            <a:prstGeom prst="wedgeRoundRectCallout">
              <a:avLst>
                <a:gd name="adj1" fmla="val 29950"/>
                <a:gd name="adj2" fmla="val 109081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dirty="0" smtClean="0"/>
                <a:t>X </a:t>
              </a:r>
              <a:endParaRPr lang="pt-PT" dirty="0"/>
            </a:p>
          </p:txBody>
        </p:sp>
        <p:pic>
          <p:nvPicPr>
            <p:cNvPr id="1043" name="Picture 19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429256" y="4500570"/>
              <a:ext cx="257175" cy="571500"/>
            </a:xfrm>
            <a:prstGeom prst="rect">
              <a:avLst/>
            </a:prstGeom>
            <a:noFill/>
          </p:spPr>
        </p:pic>
      </p:grpSp>
      <p:sp>
        <p:nvSpPr>
          <p:cNvPr id="60" name="Forma livre 59"/>
          <p:cNvSpPr/>
          <p:nvPr/>
        </p:nvSpPr>
        <p:spPr>
          <a:xfrm>
            <a:off x="5132832" y="4230624"/>
            <a:ext cx="121920" cy="134112"/>
          </a:xfrm>
          <a:custGeom>
            <a:avLst/>
            <a:gdLst>
              <a:gd name="connsiteX0" fmla="*/ 0 w 121920"/>
              <a:gd name="connsiteY0" fmla="*/ 0 h 134112"/>
              <a:gd name="connsiteX1" fmla="*/ 0 w 121920"/>
              <a:gd name="connsiteY1" fmla="*/ 97536 h 134112"/>
              <a:gd name="connsiteX2" fmla="*/ 73152 w 121920"/>
              <a:gd name="connsiteY2" fmla="*/ 134112 h 134112"/>
              <a:gd name="connsiteX3" fmla="*/ 121920 w 121920"/>
              <a:gd name="connsiteY3" fmla="*/ 73152 h 134112"/>
              <a:gd name="connsiteX4" fmla="*/ 0 w 121920"/>
              <a:gd name="connsiteY4" fmla="*/ 0 h 134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" h="134112">
                <a:moveTo>
                  <a:pt x="0" y="0"/>
                </a:moveTo>
                <a:lnTo>
                  <a:pt x="0" y="97536"/>
                </a:lnTo>
                <a:lnTo>
                  <a:pt x="73152" y="134112"/>
                </a:lnTo>
                <a:lnTo>
                  <a:pt x="121920" y="7315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1" name="Forma livre 60"/>
          <p:cNvSpPr/>
          <p:nvPr/>
        </p:nvSpPr>
        <p:spPr>
          <a:xfrm rot="5400000">
            <a:off x="5143504" y="5429264"/>
            <a:ext cx="121920" cy="134112"/>
          </a:xfrm>
          <a:custGeom>
            <a:avLst/>
            <a:gdLst>
              <a:gd name="connsiteX0" fmla="*/ 0 w 121920"/>
              <a:gd name="connsiteY0" fmla="*/ 0 h 134112"/>
              <a:gd name="connsiteX1" fmla="*/ 0 w 121920"/>
              <a:gd name="connsiteY1" fmla="*/ 97536 h 134112"/>
              <a:gd name="connsiteX2" fmla="*/ 73152 w 121920"/>
              <a:gd name="connsiteY2" fmla="*/ 134112 h 134112"/>
              <a:gd name="connsiteX3" fmla="*/ 121920 w 121920"/>
              <a:gd name="connsiteY3" fmla="*/ 73152 h 134112"/>
              <a:gd name="connsiteX4" fmla="*/ 0 w 121920"/>
              <a:gd name="connsiteY4" fmla="*/ 0 h 134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" h="134112">
                <a:moveTo>
                  <a:pt x="0" y="0"/>
                </a:moveTo>
                <a:lnTo>
                  <a:pt x="0" y="97536"/>
                </a:lnTo>
                <a:lnTo>
                  <a:pt x="73152" y="134112"/>
                </a:lnTo>
                <a:lnTo>
                  <a:pt x="121920" y="7315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67" name="Arco 66"/>
          <p:cNvSpPr/>
          <p:nvPr/>
        </p:nvSpPr>
        <p:spPr>
          <a:xfrm rot="16837201">
            <a:off x="4862741" y="3791180"/>
            <a:ext cx="914400" cy="914400"/>
          </a:xfrm>
          <a:prstGeom prst="arc">
            <a:avLst/>
          </a:prstGeom>
          <a:noFill/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6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6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ângulo 10"/>
          <p:cNvSpPr/>
          <p:nvPr/>
        </p:nvSpPr>
        <p:spPr>
          <a:xfrm>
            <a:off x="0" y="2000240"/>
            <a:ext cx="9144000" cy="2643206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ctângulo 11"/>
          <p:cNvSpPr/>
          <p:nvPr/>
        </p:nvSpPr>
        <p:spPr>
          <a:xfrm rot="16200000">
            <a:off x="1071564" y="2643182"/>
            <a:ext cx="6858000" cy="1571633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Rectângulo arredondado 9"/>
          <p:cNvSpPr/>
          <p:nvPr/>
        </p:nvSpPr>
        <p:spPr>
          <a:xfrm>
            <a:off x="-571536" y="-357214"/>
            <a:ext cx="4357686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286380" y="-357214"/>
            <a:ext cx="4286280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" name="Rectângulo arredondado 2"/>
          <p:cNvSpPr/>
          <p:nvPr/>
        </p:nvSpPr>
        <p:spPr>
          <a:xfrm>
            <a:off x="-285784" y="-357214"/>
            <a:ext cx="3786214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Rectângulo arredondado 4"/>
          <p:cNvSpPr/>
          <p:nvPr/>
        </p:nvSpPr>
        <p:spPr>
          <a:xfrm>
            <a:off x="5581688" y="-428652"/>
            <a:ext cx="3919534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chemeClr val="tx1"/>
                </a:solidFill>
              </a:rPr>
              <a:t>Quem fica parado?</a:t>
            </a:r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6" name="Rectângulo arredondado 5"/>
          <p:cNvSpPr/>
          <p:nvPr/>
        </p:nvSpPr>
        <p:spPr>
          <a:xfrm>
            <a:off x="5286380" y="4143380"/>
            <a:ext cx="3571868" cy="2357430"/>
          </a:xfrm>
          <a:prstGeom prst="roundRect">
            <a:avLst>
              <a:gd name="adj" fmla="val 89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ctângulo arredondado 6"/>
          <p:cNvSpPr/>
          <p:nvPr/>
        </p:nvSpPr>
        <p:spPr>
          <a:xfrm>
            <a:off x="5286380" y="4143380"/>
            <a:ext cx="4214842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arredondado 7"/>
          <p:cNvSpPr/>
          <p:nvPr/>
        </p:nvSpPr>
        <p:spPr>
          <a:xfrm>
            <a:off x="5572132" y="4429132"/>
            <a:ext cx="4000528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Rectângulo arredondado 12"/>
          <p:cNvSpPr/>
          <p:nvPr/>
        </p:nvSpPr>
        <p:spPr>
          <a:xfrm>
            <a:off x="-357222" y="4143380"/>
            <a:ext cx="4214842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" name="Rectângulo arredondado 3"/>
          <p:cNvSpPr/>
          <p:nvPr/>
        </p:nvSpPr>
        <p:spPr>
          <a:xfrm>
            <a:off x="-357222" y="4429132"/>
            <a:ext cx="3929090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5" name="Conexão recta 14"/>
          <p:cNvCxnSpPr>
            <a:endCxn id="12" idx="0"/>
          </p:cNvCxnSpPr>
          <p:nvPr/>
        </p:nvCxnSpPr>
        <p:spPr>
          <a:xfrm flipV="1">
            <a:off x="0" y="3428999"/>
            <a:ext cx="3714748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 flipV="1">
            <a:off x="5429252" y="3428999"/>
            <a:ext cx="3714748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xão recta 17"/>
          <p:cNvCxnSpPr/>
          <p:nvPr/>
        </p:nvCxnSpPr>
        <p:spPr>
          <a:xfrm rot="5400000" flipH="1" flipV="1">
            <a:off x="3178971" y="1321591"/>
            <a:ext cx="2643182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xão recta 19"/>
          <p:cNvCxnSpPr/>
          <p:nvPr/>
        </p:nvCxnSpPr>
        <p:spPr>
          <a:xfrm rot="5400000" flipH="1" flipV="1">
            <a:off x="3250410" y="5536408"/>
            <a:ext cx="2643182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grpSp>
        <p:nvGrpSpPr>
          <p:cNvPr id="2" name="Grupo 49"/>
          <p:cNvGrpSpPr/>
          <p:nvPr/>
        </p:nvGrpSpPr>
        <p:grpSpPr>
          <a:xfrm>
            <a:off x="5286380" y="2143116"/>
            <a:ext cx="1218797" cy="1247770"/>
            <a:chOff x="5286380" y="2143116"/>
            <a:chExt cx="1218797" cy="1247770"/>
          </a:xfrm>
        </p:grpSpPr>
        <p:pic>
          <p:nvPicPr>
            <p:cNvPr id="23" name="Imagem 22" descr="SimpleGreenCarTopView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10800000">
              <a:off x="5286380" y="2786058"/>
              <a:ext cx="1218797" cy="604828"/>
            </a:xfrm>
            <a:prstGeom prst="rect">
              <a:avLst/>
            </a:prstGeom>
          </p:spPr>
        </p:pic>
        <p:sp>
          <p:nvSpPr>
            <p:cNvPr id="35" name="Chamada rectangular arredondada 34"/>
            <p:cNvSpPr/>
            <p:nvPr/>
          </p:nvSpPr>
          <p:spPr>
            <a:xfrm>
              <a:off x="5929322" y="2143116"/>
              <a:ext cx="571504" cy="714380"/>
            </a:xfrm>
            <a:prstGeom prst="wedgeRoundRectCallout">
              <a:avLst>
                <a:gd name="adj1" fmla="val -37496"/>
                <a:gd name="adj2" fmla="val 89577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dirty="0" smtClean="0">
                  <a:solidFill>
                    <a:schemeClr val="tx1"/>
                  </a:solidFill>
                </a:rPr>
                <a:t>8</a:t>
              </a:r>
              <a:endParaRPr lang="pt-PT" sz="2000" dirty="0">
                <a:solidFill>
                  <a:schemeClr val="tx1"/>
                </a:solidFill>
              </a:endParaRPr>
            </a:p>
          </p:txBody>
        </p:sp>
      </p:grp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grpSp>
        <p:nvGrpSpPr>
          <p:cNvPr id="14" name="Grupo 47"/>
          <p:cNvGrpSpPr/>
          <p:nvPr/>
        </p:nvGrpSpPr>
        <p:grpSpPr>
          <a:xfrm>
            <a:off x="2428860" y="2857496"/>
            <a:ext cx="1285884" cy="1280526"/>
            <a:chOff x="2428860" y="2857496"/>
            <a:chExt cx="1285884" cy="1280526"/>
          </a:xfrm>
        </p:grpSpPr>
        <p:pic>
          <p:nvPicPr>
            <p:cNvPr id="21" name="Imagem 20" descr="SimpleOrangeCarTopVie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28860" y="3500438"/>
              <a:ext cx="1285884" cy="637584"/>
            </a:xfrm>
            <a:prstGeom prst="rect">
              <a:avLst/>
            </a:prstGeom>
          </p:spPr>
        </p:pic>
        <p:sp>
          <p:nvSpPr>
            <p:cNvPr id="28" name="Chamada rectangular arredondada 27"/>
            <p:cNvSpPr/>
            <p:nvPr/>
          </p:nvSpPr>
          <p:spPr>
            <a:xfrm>
              <a:off x="2786050" y="2857496"/>
              <a:ext cx="571504" cy="714380"/>
            </a:xfrm>
            <a:prstGeom prst="wedgeRoundRectCallout">
              <a:avLst>
                <a:gd name="adj1" fmla="val -37496"/>
                <a:gd name="adj2" fmla="val 89577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dirty="0" smtClean="0"/>
                <a:t>X </a:t>
              </a:r>
              <a:endParaRPr lang="pt-PT" dirty="0"/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2857488" y="3071810"/>
              <a:ext cx="50003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 Math" pitchFamily="18" charset="0"/>
                  <a:ea typeface="Calibri" pitchFamily="34" charset="0"/>
                  <a:cs typeface="Times New Roman" pitchFamily="18" charset="0"/>
                </a:rPr>
                <a:t>0,3</a:t>
              </a:r>
              <a:endParaRPr kumimoji="0" lang="pt-P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52" name="Imagem 51" descr="stop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5286380" y="2103910"/>
            <a:ext cx="571504" cy="571504"/>
          </a:xfrm>
          <a:prstGeom prst="rect">
            <a:avLst/>
          </a:prstGeom>
        </p:spPr>
      </p:pic>
      <p:pic>
        <p:nvPicPr>
          <p:cNvPr id="53" name="Imagem 52" descr="stop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5400000">
            <a:off x="3104034" y="4214818"/>
            <a:ext cx="571504" cy="571504"/>
          </a:xfrm>
          <a:prstGeom prst="rect">
            <a:avLst/>
          </a:prstGeom>
        </p:spPr>
      </p:pic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5"/>
          <a:srcRect l="30747" t="57617" r="57174" b="33594"/>
          <a:stretch>
            <a:fillRect/>
          </a:stretch>
        </p:blipFill>
        <p:spPr bwMode="auto">
          <a:xfrm>
            <a:off x="571472" y="-142900"/>
            <a:ext cx="2270141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grpSp>
        <p:nvGrpSpPr>
          <p:cNvPr id="16" name="Grupo 65"/>
          <p:cNvGrpSpPr/>
          <p:nvPr/>
        </p:nvGrpSpPr>
        <p:grpSpPr>
          <a:xfrm rot="5400000">
            <a:off x="5045188" y="3384440"/>
            <a:ext cx="1143008" cy="1375005"/>
            <a:chOff x="4643438" y="4214818"/>
            <a:chExt cx="1143008" cy="1375005"/>
          </a:xfrm>
        </p:grpSpPr>
        <p:pic>
          <p:nvPicPr>
            <p:cNvPr id="59" name="Imagem 58" descr="car5.jpg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16200000">
              <a:off x="4296454" y="4561802"/>
              <a:ext cx="1375005" cy="681037"/>
            </a:xfrm>
            <a:prstGeom prst="rect">
              <a:avLst/>
            </a:prstGeom>
          </p:spPr>
        </p:pic>
        <p:sp>
          <p:nvSpPr>
            <p:cNvPr id="63" name="Chamada rectangular arredondada 62"/>
            <p:cNvSpPr/>
            <p:nvPr/>
          </p:nvSpPr>
          <p:spPr>
            <a:xfrm rot="5400000">
              <a:off x="5143504" y="4500570"/>
              <a:ext cx="785818" cy="500066"/>
            </a:xfrm>
            <a:prstGeom prst="wedgeRoundRectCallout">
              <a:avLst>
                <a:gd name="adj1" fmla="val 29950"/>
                <a:gd name="adj2" fmla="val 109081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dirty="0" smtClean="0"/>
                <a:t>X </a:t>
              </a:r>
              <a:endParaRPr lang="pt-PT" dirty="0"/>
            </a:p>
          </p:txBody>
        </p:sp>
        <p:pic>
          <p:nvPicPr>
            <p:cNvPr id="1043" name="Picture 19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429256" y="4500570"/>
              <a:ext cx="257175" cy="571500"/>
            </a:xfrm>
            <a:prstGeom prst="rect">
              <a:avLst/>
            </a:prstGeom>
            <a:noFill/>
          </p:spPr>
        </p:pic>
      </p:grp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8"/>
          <a:srcRect l="31296" t="57617" r="53331" b="26758"/>
          <a:stretch>
            <a:fillRect/>
          </a:stretch>
        </p:blipFill>
        <p:spPr bwMode="auto">
          <a:xfrm>
            <a:off x="571471" y="857232"/>
            <a:ext cx="2250297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88889E-6 1.11022E-16 L 0.31093 0.0006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66667E-6 -2.22222E-6 L -0.59357 0.0020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7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ângulo 10"/>
          <p:cNvSpPr/>
          <p:nvPr/>
        </p:nvSpPr>
        <p:spPr>
          <a:xfrm>
            <a:off x="0" y="2000240"/>
            <a:ext cx="9144000" cy="2643206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ctângulo 11"/>
          <p:cNvSpPr/>
          <p:nvPr/>
        </p:nvSpPr>
        <p:spPr>
          <a:xfrm rot="16200000">
            <a:off x="1071564" y="2643182"/>
            <a:ext cx="6858000" cy="1571633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Rectângulo arredondado 9"/>
          <p:cNvSpPr/>
          <p:nvPr/>
        </p:nvSpPr>
        <p:spPr>
          <a:xfrm>
            <a:off x="-571536" y="-357214"/>
            <a:ext cx="4357686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286380" y="-357214"/>
            <a:ext cx="4286280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" name="Rectângulo arredondado 2"/>
          <p:cNvSpPr/>
          <p:nvPr/>
        </p:nvSpPr>
        <p:spPr>
          <a:xfrm>
            <a:off x="-285784" y="-357214"/>
            <a:ext cx="3786214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Rectângulo arredondado 4"/>
          <p:cNvSpPr/>
          <p:nvPr/>
        </p:nvSpPr>
        <p:spPr>
          <a:xfrm>
            <a:off x="5581688" y="-428652"/>
            <a:ext cx="3919534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chemeClr val="tx1"/>
                </a:solidFill>
              </a:rPr>
              <a:t>O que falta passar?</a:t>
            </a:r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6" name="Rectângulo arredondado 5"/>
          <p:cNvSpPr/>
          <p:nvPr/>
        </p:nvSpPr>
        <p:spPr>
          <a:xfrm>
            <a:off x="5286380" y="4143380"/>
            <a:ext cx="3571868" cy="2357430"/>
          </a:xfrm>
          <a:prstGeom prst="roundRect">
            <a:avLst>
              <a:gd name="adj" fmla="val 89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ctângulo arredondado 6"/>
          <p:cNvSpPr/>
          <p:nvPr/>
        </p:nvSpPr>
        <p:spPr>
          <a:xfrm>
            <a:off x="5286380" y="4143380"/>
            <a:ext cx="4214842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arredondado 7"/>
          <p:cNvSpPr/>
          <p:nvPr/>
        </p:nvSpPr>
        <p:spPr>
          <a:xfrm>
            <a:off x="5572132" y="4429132"/>
            <a:ext cx="4000528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Rectângulo arredondado 12"/>
          <p:cNvSpPr/>
          <p:nvPr/>
        </p:nvSpPr>
        <p:spPr>
          <a:xfrm>
            <a:off x="-357222" y="4143380"/>
            <a:ext cx="4214842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" name="Rectângulo arredondado 3"/>
          <p:cNvSpPr/>
          <p:nvPr/>
        </p:nvSpPr>
        <p:spPr>
          <a:xfrm>
            <a:off x="-357222" y="4429132"/>
            <a:ext cx="3929090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5" name="Conexão recta 14"/>
          <p:cNvCxnSpPr>
            <a:endCxn id="12" idx="0"/>
          </p:cNvCxnSpPr>
          <p:nvPr/>
        </p:nvCxnSpPr>
        <p:spPr>
          <a:xfrm flipV="1">
            <a:off x="0" y="3428999"/>
            <a:ext cx="3714748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 flipV="1">
            <a:off x="5429252" y="3428999"/>
            <a:ext cx="3714748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xão recta 17"/>
          <p:cNvCxnSpPr/>
          <p:nvPr/>
        </p:nvCxnSpPr>
        <p:spPr>
          <a:xfrm rot="5400000" flipH="1" flipV="1">
            <a:off x="3178971" y="1321591"/>
            <a:ext cx="2643182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xão recta 19"/>
          <p:cNvCxnSpPr/>
          <p:nvPr/>
        </p:nvCxnSpPr>
        <p:spPr>
          <a:xfrm rot="5400000" flipH="1" flipV="1">
            <a:off x="3250410" y="5536408"/>
            <a:ext cx="2643182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grpSp>
        <p:nvGrpSpPr>
          <p:cNvPr id="2" name="Grupo 49"/>
          <p:cNvGrpSpPr/>
          <p:nvPr/>
        </p:nvGrpSpPr>
        <p:grpSpPr>
          <a:xfrm>
            <a:off x="285720" y="2143116"/>
            <a:ext cx="1218797" cy="1247770"/>
            <a:chOff x="5286380" y="2143116"/>
            <a:chExt cx="1218797" cy="1247770"/>
          </a:xfrm>
        </p:grpSpPr>
        <p:pic>
          <p:nvPicPr>
            <p:cNvPr id="23" name="Imagem 22" descr="SimpleGreenCarTopView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10800000">
              <a:off x="5286380" y="2786058"/>
              <a:ext cx="1218797" cy="604828"/>
            </a:xfrm>
            <a:prstGeom prst="rect">
              <a:avLst/>
            </a:prstGeom>
          </p:spPr>
        </p:pic>
        <p:sp>
          <p:nvSpPr>
            <p:cNvPr id="35" name="Chamada rectangular arredondada 34"/>
            <p:cNvSpPr/>
            <p:nvPr/>
          </p:nvSpPr>
          <p:spPr>
            <a:xfrm>
              <a:off x="5929322" y="2143116"/>
              <a:ext cx="571504" cy="714380"/>
            </a:xfrm>
            <a:prstGeom prst="wedgeRoundRectCallout">
              <a:avLst>
                <a:gd name="adj1" fmla="val -37496"/>
                <a:gd name="adj2" fmla="val 89577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dirty="0" smtClean="0">
                  <a:solidFill>
                    <a:schemeClr val="tx1"/>
                  </a:solidFill>
                </a:rPr>
                <a:t>8</a:t>
              </a:r>
              <a:endParaRPr lang="pt-PT" sz="2000" dirty="0">
                <a:solidFill>
                  <a:schemeClr val="tx1"/>
                </a:solidFill>
              </a:endParaRPr>
            </a:p>
          </p:txBody>
        </p:sp>
      </p:grp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grpSp>
        <p:nvGrpSpPr>
          <p:cNvPr id="14" name="Grupo 47"/>
          <p:cNvGrpSpPr/>
          <p:nvPr/>
        </p:nvGrpSpPr>
        <p:grpSpPr>
          <a:xfrm>
            <a:off x="2428860" y="2857496"/>
            <a:ext cx="1285884" cy="1280526"/>
            <a:chOff x="2428860" y="2857496"/>
            <a:chExt cx="1285884" cy="1280526"/>
          </a:xfrm>
        </p:grpSpPr>
        <p:pic>
          <p:nvPicPr>
            <p:cNvPr id="21" name="Imagem 20" descr="SimpleOrangeCarTopVie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28860" y="3500438"/>
              <a:ext cx="1285884" cy="637584"/>
            </a:xfrm>
            <a:prstGeom prst="rect">
              <a:avLst/>
            </a:prstGeom>
          </p:spPr>
        </p:pic>
        <p:sp>
          <p:nvSpPr>
            <p:cNvPr id="28" name="Chamada rectangular arredondada 27"/>
            <p:cNvSpPr/>
            <p:nvPr/>
          </p:nvSpPr>
          <p:spPr>
            <a:xfrm>
              <a:off x="2786050" y="2857496"/>
              <a:ext cx="571504" cy="714380"/>
            </a:xfrm>
            <a:prstGeom prst="wedgeRoundRectCallout">
              <a:avLst>
                <a:gd name="adj1" fmla="val -37496"/>
                <a:gd name="adj2" fmla="val 89577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dirty="0" smtClean="0"/>
                <a:t>X </a:t>
              </a:r>
              <a:endParaRPr lang="pt-PT" dirty="0"/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2857488" y="3071810"/>
              <a:ext cx="50003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 Math" pitchFamily="18" charset="0"/>
                  <a:ea typeface="Calibri" pitchFamily="34" charset="0"/>
                  <a:cs typeface="Times New Roman" pitchFamily="18" charset="0"/>
                </a:rPr>
                <a:t>0,3</a:t>
              </a:r>
              <a:endParaRPr kumimoji="0" lang="pt-P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52" name="Imagem 51" descr="stop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5286380" y="2103910"/>
            <a:ext cx="571504" cy="571504"/>
          </a:xfrm>
          <a:prstGeom prst="rect">
            <a:avLst/>
          </a:prstGeom>
        </p:spPr>
      </p:pic>
      <p:pic>
        <p:nvPicPr>
          <p:cNvPr id="53" name="Imagem 52" descr="stop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5400000">
            <a:off x="3104034" y="4214818"/>
            <a:ext cx="571504" cy="571504"/>
          </a:xfrm>
          <a:prstGeom prst="rect">
            <a:avLst/>
          </a:prstGeom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grpSp>
        <p:nvGrpSpPr>
          <p:cNvPr id="16" name="Grupo 65"/>
          <p:cNvGrpSpPr/>
          <p:nvPr/>
        </p:nvGrpSpPr>
        <p:grpSpPr>
          <a:xfrm rot="5400000">
            <a:off x="7331204" y="3384440"/>
            <a:ext cx="1143008" cy="1375005"/>
            <a:chOff x="4643438" y="4214818"/>
            <a:chExt cx="1143008" cy="1375005"/>
          </a:xfrm>
        </p:grpSpPr>
        <p:pic>
          <p:nvPicPr>
            <p:cNvPr id="59" name="Imagem 58" descr="car5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16200000">
              <a:off x="4296454" y="4561802"/>
              <a:ext cx="1375005" cy="681037"/>
            </a:xfrm>
            <a:prstGeom prst="rect">
              <a:avLst/>
            </a:prstGeom>
          </p:spPr>
        </p:pic>
        <p:sp>
          <p:nvSpPr>
            <p:cNvPr id="63" name="Chamada rectangular arredondada 62"/>
            <p:cNvSpPr/>
            <p:nvPr/>
          </p:nvSpPr>
          <p:spPr>
            <a:xfrm rot="5400000">
              <a:off x="5143504" y="4500570"/>
              <a:ext cx="785818" cy="500066"/>
            </a:xfrm>
            <a:prstGeom prst="wedgeRoundRectCallout">
              <a:avLst>
                <a:gd name="adj1" fmla="val 29950"/>
                <a:gd name="adj2" fmla="val 109081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dirty="0" smtClean="0"/>
                <a:t>X </a:t>
              </a:r>
              <a:endParaRPr lang="pt-PT" dirty="0"/>
            </a:p>
          </p:txBody>
        </p:sp>
        <p:pic>
          <p:nvPicPr>
            <p:cNvPr id="1043" name="Picture 19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429256" y="4500570"/>
              <a:ext cx="257175" cy="571500"/>
            </a:xfrm>
            <a:prstGeom prst="rect">
              <a:avLst/>
            </a:prstGeom>
            <a:noFill/>
          </p:spPr>
        </p:pic>
      </p:grp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7"/>
          <a:srcRect l="31296" t="56640" r="58821" b="33594"/>
          <a:stretch>
            <a:fillRect/>
          </a:stretch>
        </p:blipFill>
        <p:spPr bwMode="auto">
          <a:xfrm>
            <a:off x="1214414" y="214290"/>
            <a:ext cx="1543061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8"/>
          <a:srcRect l="31296" t="49805" r="52782" b="29687"/>
          <a:stretch>
            <a:fillRect/>
          </a:stretch>
        </p:blipFill>
        <p:spPr bwMode="auto">
          <a:xfrm>
            <a:off x="428596" y="4786322"/>
            <a:ext cx="2500330" cy="1810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8"/>
          <a:srcRect l="31296" t="49805" r="57331" b="40485"/>
          <a:stretch>
            <a:fillRect/>
          </a:stretch>
        </p:blipFill>
        <p:spPr bwMode="auto">
          <a:xfrm>
            <a:off x="1214414" y="1142984"/>
            <a:ext cx="1785950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7.40056E-7 L 0.21857 0.00069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01758E-6 L -0.22726 0.0020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96115E-6 L 0.5342 0.0004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ângulo 10"/>
          <p:cNvSpPr/>
          <p:nvPr/>
        </p:nvSpPr>
        <p:spPr>
          <a:xfrm>
            <a:off x="0" y="2000240"/>
            <a:ext cx="9144000" cy="2643206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ctângulo 11"/>
          <p:cNvSpPr/>
          <p:nvPr/>
        </p:nvSpPr>
        <p:spPr>
          <a:xfrm rot="16200000">
            <a:off x="1071564" y="2643182"/>
            <a:ext cx="6858000" cy="1571633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Rectângulo arredondado 9"/>
          <p:cNvSpPr/>
          <p:nvPr/>
        </p:nvSpPr>
        <p:spPr>
          <a:xfrm>
            <a:off x="-571536" y="-357214"/>
            <a:ext cx="4357686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286380" y="-357214"/>
            <a:ext cx="4286280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" name="Rectângulo arredondado 2"/>
          <p:cNvSpPr/>
          <p:nvPr/>
        </p:nvSpPr>
        <p:spPr>
          <a:xfrm>
            <a:off x="-285784" y="-357214"/>
            <a:ext cx="3786214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Rectângulo arredondado 4"/>
          <p:cNvSpPr/>
          <p:nvPr/>
        </p:nvSpPr>
        <p:spPr>
          <a:xfrm>
            <a:off x="5581688" y="-428652"/>
            <a:ext cx="3919534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Rectângulo arredondado 5"/>
          <p:cNvSpPr/>
          <p:nvPr/>
        </p:nvSpPr>
        <p:spPr>
          <a:xfrm>
            <a:off x="5286380" y="4143380"/>
            <a:ext cx="3571868" cy="2357430"/>
          </a:xfrm>
          <a:prstGeom prst="roundRect">
            <a:avLst>
              <a:gd name="adj" fmla="val 89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ctângulo arredondado 6"/>
          <p:cNvSpPr/>
          <p:nvPr/>
        </p:nvSpPr>
        <p:spPr>
          <a:xfrm>
            <a:off x="5286380" y="4143380"/>
            <a:ext cx="4214842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arredondado 7"/>
          <p:cNvSpPr/>
          <p:nvPr/>
        </p:nvSpPr>
        <p:spPr>
          <a:xfrm>
            <a:off x="5572132" y="4429132"/>
            <a:ext cx="4000528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chemeClr val="tx1"/>
                </a:solidFill>
              </a:rPr>
              <a:t>Todos respeitaram a sua vez!</a:t>
            </a:r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3" name="Rectângulo arredondado 12"/>
          <p:cNvSpPr/>
          <p:nvPr/>
        </p:nvSpPr>
        <p:spPr>
          <a:xfrm>
            <a:off x="-357222" y="4143380"/>
            <a:ext cx="4214842" cy="3143272"/>
          </a:xfrm>
          <a:prstGeom prst="roundRect">
            <a:avLst>
              <a:gd name="adj" fmla="val 890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" name="Rectângulo arredondado 3"/>
          <p:cNvSpPr/>
          <p:nvPr/>
        </p:nvSpPr>
        <p:spPr>
          <a:xfrm>
            <a:off x="-357222" y="4429132"/>
            <a:ext cx="3929090" cy="2857520"/>
          </a:xfrm>
          <a:prstGeom prst="roundRect">
            <a:avLst>
              <a:gd name="adj" fmla="val 8909"/>
            </a:avLst>
          </a:prstGeom>
          <a:solidFill>
            <a:srgbClr val="CCFF99"/>
          </a:solidFill>
          <a:ln w="1143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5" name="Conexão recta 14"/>
          <p:cNvCxnSpPr>
            <a:endCxn id="12" idx="0"/>
          </p:cNvCxnSpPr>
          <p:nvPr/>
        </p:nvCxnSpPr>
        <p:spPr>
          <a:xfrm flipV="1">
            <a:off x="0" y="3428999"/>
            <a:ext cx="3714748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 flipV="1">
            <a:off x="5429252" y="3428999"/>
            <a:ext cx="3714748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xão recta 17"/>
          <p:cNvCxnSpPr/>
          <p:nvPr/>
        </p:nvCxnSpPr>
        <p:spPr>
          <a:xfrm rot="5400000" flipH="1" flipV="1">
            <a:off x="3178971" y="1321591"/>
            <a:ext cx="2643182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xão recta 19"/>
          <p:cNvCxnSpPr/>
          <p:nvPr/>
        </p:nvCxnSpPr>
        <p:spPr>
          <a:xfrm rot="5400000" flipH="1" flipV="1">
            <a:off x="3250410" y="5536408"/>
            <a:ext cx="2643182" cy="1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grpSp>
        <p:nvGrpSpPr>
          <p:cNvPr id="14" name="Grupo 47"/>
          <p:cNvGrpSpPr/>
          <p:nvPr/>
        </p:nvGrpSpPr>
        <p:grpSpPr>
          <a:xfrm>
            <a:off x="7715272" y="2928934"/>
            <a:ext cx="1285884" cy="1280526"/>
            <a:chOff x="2428860" y="2857496"/>
            <a:chExt cx="1285884" cy="1280526"/>
          </a:xfrm>
        </p:grpSpPr>
        <p:pic>
          <p:nvPicPr>
            <p:cNvPr id="21" name="Imagem 20" descr="SimpleOrangeCarTopView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28860" y="3500438"/>
              <a:ext cx="1285884" cy="637584"/>
            </a:xfrm>
            <a:prstGeom prst="rect">
              <a:avLst/>
            </a:prstGeom>
          </p:spPr>
        </p:pic>
        <p:sp>
          <p:nvSpPr>
            <p:cNvPr id="28" name="Chamada rectangular arredondada 27"/>
            <p:cNvSpPr/>
            <p:nvPr/>
          </p:nvSpPr>
          <p:spPr>
            <a:xfrm>
              <a:off x="2786050" y="2857496"/>
              <a:ext cx="571504" cy="714380"/>
            </a:xfrm>
            <a:prstGeom prst="wedgeRoundRectCallout">
              <a:avLst>
                <a:gd name="adj1" fmla="val -37496"/>
                <a:gd name="adj2" fmla="val 89577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dirty="0" smtClean="0"/>
                <a:t>X </a:t>
              </a:r>
              <a:endParaRPr lang="pt-PT" dirty="0"/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2857488" y="3071810"/>
              <a:ext cx="50003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 Math" pitchFamily="18" charset="0"/>
                  <a:ea typeface="Calibri" pitchFamily="34" charset="0"/>
                  <a:cs typeface="Times New Roman" pitchFamily="18" charset="0"/>
                </a:rPr>
                <a:t>0,3</a:t>
              </a:r>
              <a:endParaRPr kumimoji="0" lang="pt-P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52" name="Imagem 51" descr="stop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5286380" y="2103910"/>
            <a:ext cx="571504" cy="571504"/>
          </a:xfrm>
          <a:prstGeom prst="rect">
            <a:avLst/>
          </a:prstGeom>
        </p:spPr>
      </p:pic>
      <p:pic>
        <p:nvPicPr>
          <p:cNvPr id="53" name="Imagem 52" descr="stop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3104034" y="4214818"/>
            <a:ext cx="571504" cy="571504"/>
          </a:xfrm>
          <a:prstGeom prst="rect">
            <a:avLst/>
          </a:prstGeom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4"/>
          <a:srcRect l="31296" t="56640" r="58821" b="33594"/>
          <a:stretch>
            <a:fillRect/>
          </a:stretch>
        </p:blipFill>
        <p:spPr bwMode="auto">
          <a:xfrm>
            <a:off x="1214414" y="214290"/>
            <a:ext cx="1543061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5"/>
          <a:srcRect l="31296" t="49805" r="52782" b="29687"/>
          <a:stretch>
            <a:fillRect/>
          </a:stretch>
        </p:blipFill>
        <p:spPr bwMode="auto">
          <a:xfrm>
            <a:off x="428596" y="4786322"/>
            <a:ext cx="2500330" cy="1810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5"/>
          <a:srcRect l="31296" t="49805" r="57331" b="40485"/>
          <a:stretch>
            <a:fillRect/>
          </a:stretch>
        </p:blipFill>
        <p:spPr bwMode="auto">
          <a:xfrm>
            <a:off x="1214414" y="1142984"/>
            <a:ext cx="1785950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22 0.00069 L 0.34063 0.000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bo 39"/>
          <p:cNvSpPr/>
          <p:nvPr/>
        </p:nvSpPr>
        <p:spPr>
          <a:xfrm>
            <a:off x="928662" y="3000372"/>
            <a:ext cx="2214578" cy="2143140"/>
          </a:xfrm>
          <a:prstGeom prst="cube">
            <a:avLst>
              <a:gd name="adj" fmla="val 21353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b="1" dirty="0" smtClean="0">
                <a:latin typeface="Arial Black" pitchFamily="34" charset="0"/>
              </a:rPr>
              <a:t>1º</a:t>
            </a:r>
            <a:endParaRPr lang="pt-PT" sz="2000" b="1" dirty="0">
              <a:latin typeface="Arial Black" pitchFamily="34" charset="0"/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0" y="5143512"/>
            <a:ext cx="9144000" cy="12858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5" name="Conexão recta 14"/>
          <p:cNvCxnSpPr/>
          <p:nvPr/>
        </p:nvCxnSpPr>
        <p:spPr>
          <a:xfrm rot="10800000" flipV="1">
            <a:off x="0" y="5786454"/>
            <a:ext cx="9144000" cy="1588"/>
          </a:xfrm>
          <a:prstGeom prst="line">
            <a:avLst/>
          </a:prstGeom>
          <a:ln w="76200">
            <a:solidFill>
              <a:srgbClr val="FFFF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2671774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39" name="Cubo 38"/>
          <p:cNvSpPr/>
          <p:nvPr/>
        </p:nvSpPr>
        <p:spPr>
          <a:xfrm>
            <a:off x="2714612" y="3643314"/>
            <a:ext cx="3143272" cy="1500198"/>
          </a:xfrm>
          <a:prstGeom prst="cube">
            <a:avLst>
              <a:gd name="adj" fmla="val 36446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2000" b="1" dirty="0" smtClean="0">
              <a:latin typeface="Arial Black" pitchFamily="34" charset="0"/>
            </a:endParaRPr>
          </a:p>
          <a:p>
            <a:pPr algn="ctr"/>
            <a:r>
              <a:rPr lang="pt-PT" sz="2000" b="1" dirty="0" smtClean="0">
                <a:latin typeface="Arial Black" pitchFamily="34" charset="0"/>
              </a:rPr>
              <a:t>2.º</a:t>
            </a:r>
            <a:endParaRPr lang="pt-PT" sz="2000" b="1" dirty="0">
              <a:latin typeface="Arial Black" pitchFamily="34" charset="0"/>
            </a:endParaRPr>
          </a:p>
        </p:txBody>
      </p:sp>
      <p:sp>
        <p:nvSpPr>
          <p:cNvPr id="38" name="Cubo 37"/>
          <p:cNvSpPr/>
          <p:nvPr/>
        </p:nvSpPr>
        <p:spPr>
          <a:xfrm>
            <a:off x="5357818" y="4143380"/>
            <a:ext cx="3000396" cy="1000132"/>
          </a:xfrm>
          <a:prstGeom prst="cube">
            <a:avLst>
              <a:gd name="adj" fmla="val 37308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2000" b="1" dirty="0" smtClean="0">
              <a:latin typeface="Arial Black" pitchFamily="34" charset="0"/>
            </a:endParaRPr>
          </a:p>
          <a:p>
            <a:pPr algn="ctr"/>
            <a:r>
              <a:rPr lang="pt-PT" sz="2000" b="1" dirty="0" smtClean="0">
                <a:latin typeface="Arial Black" pitchFamily="34" charset="0"/>
              </a:rPr>
              <a:t>3.º</a:t>
            </a:r>
            <a:endParaRPr lang="pt-PT" sz="2000" b="1" dirty="0">
              <a:latin typeface="Arial Black" pitchFamily="34" charset="0"/>
            </a:endParaRPr>
          </a:p>
        </p:txBody>
      </p:sp>
      <p:sp>
        <p:nvSpPr>
          <p:cNvPr id="43" name="Rectângulo 42"/>
          <p:cNvSpPr/>
          <p:nvPr/>
        </p:nvSpPr>
        <p:spPr>
          <a:xfrm>
            <a:off x="1000100" y="3571876"/>
            <a:ext cx="1571636" cy="4286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chemeClr val="tx1"/>
                </a:solidFill>
              </a:rPr>
              <a:t>Parênteses</a:t>
            </a:r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44" name="Rectângulo 43"/>
          <p:cNvSpPr/>
          <p:nvPr/>
        </p:nvSpPr>
        <p:spPr>
          <a:xfrm>
            <a:off x="2714612" y="4214818"/>
            <a:ext cx="2500330" cy="3571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chemeClr val="tx1"/>
                </a:solidFill>
              </a:rPr>
              <a:t>Produtos ou Quocientes</a:t>
            </a:r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45" name="Rectângulo 44"/>
          <p:cNvSpPr/>
          <p:nvPr/>
        </p:nvSpPr>
        <p:spPr>
          <a:xfrm>
            <a:off x="5429256" y="4500570"/>
            <a:ext cx="2500330" cy="3571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chemeClr val="tx1"/>
                </a:solidFill>
              </a:rPr>
              <a:t>Adições ou </a:t>
            </a:r>
            <a:r>
              <a:rPr lang="pt-PT" dirty="0" err="1" smtClean="0">
                <a:solidFill>
                  <a:schemeClr val="tx1"/>
                </a:solidFill>
              </a:rPr>
              <a:t>subtrações</a:t>
            </a:r>
            <a:endParaRPr lang="pt-PT" dirty="0">
              <a:solidFill>
                <a:schemeClr val="tx1"/>
              </a:solidFill>
            </a:endParaRPr>
          </a:p>
        </p:txBody>
      </p:sp>
      <p:grpSp>
        <p:nvGrpSpPr>
          <p:cNvPr id="55" name="Grupo 54"/>
          <p:cNvGrpSpPr/>
          <p:nvPr/>
        </p:nvGrpSpPr>
        <p:grpSpPr>
          <a:xfrm>
            <a:off x="1071538" y="642918"/>
            <a:ext cx="1714500" cy="2752725"/>
            <a:chOff x="1142976" y="642918"/>
            <a:chExt cx="1714500" cy="2752725"/>
          </a:xfrm>
        </p:grpSpPr>
        <p:pic>
          <p:nvPicPr>
            <p:cNvPr id="42" name="Imagem 41" descr="winner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42976" y="642918"/>
              <a:ext cx="1714500" cy="2752725"/>
            </a:xfrm>
            <a:prstGeom prst="rect">
              <a:avLst/>
            </a:prstGeom>
          </p:spPr>
        </p:pic>
        <p:sp>
          <p:nvSpPr>
            <p:cNvPr id="46" name="CaixaDeTexto 45"/>
            <p:cNvSpPr txBox="1"/>
            <p:nvPr/>
          </p:nvSpPr>
          <p:spPr>
            <a:xfrm>
              <a:off x="1835916" y="2000240"/>
              <a:ext cx="3786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b="1" dirty="0" smtClean="0">
                  <a:solidFill>
                    <a:schemeClr val="bg1"/>
                  </a:solidFill>
                </a:rPr>
                <a:t>( )</a:t>
              </a:r>
              <a:endParaRPr lang="pt-PT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47" name="Imagem 46" descr="stock-photo-plasticine-maths-symbols-plus-minus-multiply-and-divide-isolated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9F7F8"/>
              </a:clrFrom>
              <a:clrTo>
                <a:srgbClr val="F9F7F8">
                  <a:alpha val="0"/>
                </a:srgbClr>
              </a:clrTo>
            </a:clrChange>
          </a:blip>
          <a:srcRect l="10417" t="49683" r="10417" b="13594"/>
          <a:stretch>
            <a:fillRect/>
          </a:stretch>
        </p:blipFill>
        <p:spPr>
          <a:xfrm>
            <a:off x="3214678" y="2857496"/>
            <a:ext cx="2286016" cy="1022691"/>
          </a:xfrm>
          <a:prstGeom prst="rect">
            <a:avLst/>
          </a:prstGeom>
        </p:spPr>
      </p:pic>
      <p:pic>
        <p:nvPicPr>
          <p:cNvPr id="48" name="Imagem 47" descr="stock-photo-plasticine-maths-symbols-plus-minus-multiply-and-divide-isolated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DFBFC"/>
              </a:clrFrom>
              <a:clrTo>
                <a:srgbClr val="FDFBFC">
                  <a:alpha val="0"/>
                </a:srgbClr>
              </a:clrTo>
            </a:clrChange>
          </a:blip>
          <a:srcRect l="10139" t="6192" r="10694" b="54925"/>
          <a:stretch>
            <a:fillRect/>
          </a:stretch>
        </p:blipFill>
        <p:spPr>
          <a:xfrm>
            <a:off x="5857884" y="3357562"/>
            <a:ext cx="2000264" cy="947493"/>
          </a:xfrm>
          <a:prstGeom prst="rect">
            <a:avLst/>
          </a:prstGeom>
        </p:spPr>
      </p:pic>
      <p:sp>
        <p:nvSpPr>
          <p:cNvPr id="49" name="Forma livre 48"/>
          <p:cNvSpPr/>
          <p:nvPr/>
        </p:nvSpPr>
        <p:spPr>
          <a:xfrm>
            <a:off x="3438526" y="2766646"/>
            <a:ext cx="1880021" cy="269631"/>
          </a:xfrm>
          <a:custGeom>
            <a:avLst/>
            <a:gdLst>
              <a:gd name="connsiteX0" fmla="*/ 125289 w 1880021"/>
              <a:gd name="connsiteY0" fmla="*/ 105508 h 269631"/>
              <a:gd name="connsiteX1" fmla="*/ 652828 w 1880021"/>
              <a:gd name="connsiteY1" fmla="*/ 128954 h 269631"/>
              <a:gd name="connsiteX2" fmla="*/ 875566 w 1880021"/>
              <a:gd name="connsiteY2" fmla="*/ 269631 h 269631"/>
              <a:gd name="connsiteX3" fmla="*/ 1473443 w 1880021"/>
              <a:gd name="connsiteY3" fmla="*/ 117231 h 269631"/>
              <a:gd name="connsiteX4" fmla="*/ 1825136 w 1880021"/>
              <a:gd name="connsiteY4" fmla="*/ 152400 h 269631"/>
              <a:gd name="connsiteX5" fmla="*/ 1778243 w 1880021"/>
              <a:gd name="connsiteY5" fmla="*/ 23446 h 269631"/>
              <a:gd name="connsiteX6" fmla="*/ 43228 w 1880021"/>
              <a:gd name="connsiteY6" fmla="*/ 0 h 269631"/>
              <a:gd name="connsiteX7" fmla="*/ 43228 w 1880021"/>
              <a:gd name="connsiteY7" fmla="*/ 93785 h 269631"/>
              <a:gd name="connsiteX8" fmla="*/ 125289 w 1880021"/>
              <a:gd name="connsiteY8" fmla="*/ 105508 h 269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80021" h="269631">
                <a:moveTo>
                  <a:pt x="125289" y="105508"/>
                </a:moveTo>
                <a:lnTo>
                  <a:pt x="652828" y="128954"/>
                </a:lnTo>
                <a:lnTo>
                  <a:pt x="875566" y="269631"/>
                </a:lnTo>
                <a:lnTo>
                  <a:pt x="1473443" y="117231"/>
                </a:lnTo>
                <a:lnTo>
                  <a:pt x="1825136" y="152400"/>
                </a:lnTo>
                <a:cubicBezTo>
                  <a:pt x="1838628" y="3988"/>
                  <a:pt x="1880021" y="23446"/>
                  <a:pt x="1778243" y="23446"/>
                </a:cubicBezTo>
                <a:lnTo>
                  <a:pt x="43228" y="0"/>
                </a:lnTo>
                <a:cubicBezTo>
                  <a:pt x="31020" y="97662"/>
                  <a:pt x="0" y="93785"/>
                  <a:pt x="43228" y="93785"/>
                </a:cubicBezTo>
                <a:lnTo>
                  <a:pt x="125289" y="10550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1" name="CaixaDeTexto 50"/>
          <p:cNvSpPr txBox="1"/>
          <p:nvPr/>
        </p:nvSpPr>
        <p:spPr>
          <a:xfrm>
            <a:off x="4000496" y="1285860"/>
            <a:ext cx="44612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1.º o que está dentro de parênteses;</a:t>
            </a:r>
          </a:p>
          <a:p>
            <a:r>
              <a:rPr lang="pt-PT" dirty="0" smtClean="0"/>
              <a:t>2.º Produtos ou Quocientes, pela ordem em que aparecem;</a:t>
            </a:r>
          </a:p>
          <a:p>
            <a:r>
              <a:rPr lang="pt-PT" dirty="0" smtClean="0"/>
              <a:t>3.º Adições ou </a:t>
            </a:r>
            <a:r>
              <a:rPr lang="pt-PT" dirty="0" err="1" smtClean="0"/>
              <a:t>Subtrações</a:t>
            </a:r>
            <a:r>
              <a:rPr lang="pt-PT" dirty="0" smtClean="0"/>
              <a:t>, pela ordem em que aparecem.</a:t>
            </a:r>
            <a:endParaRPr lang="pt-PT" dirty="0"/>
          </a:p>
        </p:txBody>
      </p:sp>
      <p:sp>
        <p:nvSpPr>
          <p:cNvPr id="54" name="Rectângulo 53"/>
          <p:cNvSpPr/>
          <p:nvPr/>
        </p:nvSpPr>
        <p:spPr>
          <a:xfrm>
            <a:off x="3500430" y="21429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2800" b="1" dirty="0" smtClean="0">
                <a:solidFill>
                  <a:srgbClr val="CC0066"/>
                </a:solidFill>
              </a:rPr>
              <a:t>Ordem das operações nas expressões numéricas:</a:t>
            </a:r>
          </a:p>
        </p:txBody>
      </p:sp>
      <p:sp>
        <p:nvSpPr>
          <p:cNvPr id="56" name="Botão de acção: avançar ou seguinte 55">
            <a:hlinkClick r:id="" action="ppaction://hlinkshowjump?jump=nextslide" highlightClick="1"/>
          </p:cNvPr>
          <p:cNvSpPr/>
          <p:nvPr/>
        </p:nvSpPr>
        <p:spPr>
          <a:xfrm>
            <a:off x="3071802" y="357166"/>
            <a:ext cx="428596" cy="285752"/>
          </a:xfrm>
          <a:prstGeom prst="actionButtonForwardNex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9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9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7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7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uiExpand="1" build="p"/>
      <p:bldP spid="56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108</Words>
  <Application>Microsoft Office PowerPoint</Application>
  <PresentationFormat>Apresentação no Ecrã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9" baseType="lpstr">
      <vt:lpstr>Tema do Office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Maria</dc:creator>
  <cp:lastModifiedBy>Maria</cp:lastModifiedBy>
  <cp:revision>7</cp:revision>
  <dcterms:created xsi:type="dcterms:W3CDTF">2014-03-31T21:25:51Z</dcterms:created>
  <dcterms:modified xsi:type="dcterms:W3CDTF">2014-04-02T01:13:08Z</dcterms:modified>
</cp:coreProperties>
</file>